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Genty Sans" panose="020B0604020202020204" charset="0"/>
      <p:regular r:id="rId13"/>
    </p:embeddedFont>
    <p:embeddedFont>
      <p:font typeface="Quicksand" panose="020B0604020202020204" charset="0"/>
      <p:regular r:id="rId14"/>
    </p:embeddedFont>
    <p:embeddedFont>
      <p:font typeface="Quicksand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273" y="1782310"/>
            <a:ext cx="6762574" cy="6722380"/>
          </a:xfrm>
          <a:custGeom>
            <a:avLst/>
            <a:gdLst/>
            <a:ahLst/>
            <a:cxnLst/>
            <a:rect l="l" t="t" r="r" b="b"/>
            <a:pathLst>
              <a:path w="6762574" h="6722380">
                <a:moveTo>
                  <a:pt x="0" y="0"/>
                </a:moveTo>
                <a:lnTo>
                  <a:pt x="6762574" y="0"/>
                </a:lnTo>
                <a:lnTo>
                  <a:pt x="6762574" y="6722380"/>
                </a:lnTo>
                <a:lnTo>
                  <a:pt x="0" y="672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8115879" y="2194961"/>
            <a:ext cx="9391520" cy="6202138"/>
            <a:chOff x="0" y="0"/>
            <a:chExt cx="2473487" cy="16334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3487" cy="1633485"/>
            </a:xfrm>
            <a:custGeom>
              <a:avLst/>
              <a:gdLst/>
              <a:ahLst/>
              <a:cxnLst/>
              <a:rect l="l" t="t" r="r" b="b"/>
              <a:pathLst>
                <a:path w="2473487" h="1633485">
                  <a:moveTo>
                    <a:pt x="0" y="0"/>
                  </a:moveTo>
                  <a:lnTo>
                    <a:pt x="2473487" y="0"/>
                  </a:lnTo>
                  <a:lnTo>
                    <a:pt x="2473487" y="1633485"/>
                  </a:lnTo>
                  <a:lnTo>
                    <a:pt x="0" y="1633485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73487" cy="1671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85467">
            <a:off x="11084338" y="1529165"/>
            <a:ext cx="3454602" cy="1331592"/>
          </a:xfrm>
          <a:custGeom>
            <a:avLst/>
            <a:gdLst/>
            <a:ahLst/>
            <a:cxnLst/>
            <a:rect l="l" t="t" r="r" b="b"/>
            <a:pathLst>
              <a:path w="3454602" h="1331592">
                <a:moveTo>
                  <a:pt x="0" y="0"/>
                </a:moveTo>
                <a:lnTo>
                  <a:pt x="3454602" y="0"/>
                </a:lnTo>
                <a:lnTo>
                  <a:pt x="3454602" y="1331592"/>
                </a:lnTo>
                <a:lnTo>
                  <a:pt x="0" y="1331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9128109" y="6367342"/>
            <a:ext cx="7674429" cy="1403098"/>
            <a:chOff x="0" y="0"/>
            <a:chExt cx="2282023" cy="4172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2023" cy="417217"/>
            </a:xfrm>
            <a:custGeom>
              <a:avLst/>
              <a:gdLst/>
              <a:ahLst/>
              <a:cxnLst/>
              <a:rect l="l" t="t" r="r" b="b"/>
              <a:pathLst>
                <a:path w="2282023" h="417217">
                  <a:moveTo>
                    <a:pt x="51449" y="0"/>
                  </a:moveTo>
                  <a:lnTo>
                    <a:pt x="2230575" y="0"/>
                  </a:lnTo>
                  <a:cubicBezTo>
                    <a:pt x="2244219" y="0"/>
                    <a:pt x="2257306" y="5420"/>
                    <a:pt x="2266954" y="15069"/>
                  </a:cubicBezTo>
                  <a:cubicBezTo>
                    <a:pt x="2276603" y="24717"/>
                    <a:pt x="2282023" y="37804"/>
                    <a:pt x="2282023" y="51449"/>
                  </a:cubicBezTo>
                  <a:lnTo>
                    <a:pt x="2282023" y="365768"/>
                  </a:lnTo>
                  <a:cubicBezTo>
                    <a:pt x="2282023" y="379413"/>
                    <a:pt x="2276603" y="392499"/>
                    <a:pt x="2266954" y="402148"/>
                  </a:cubicBezTo>
                  <a:cubicBezTo>
                    <a:pt x="2257306" y="411796"/>
                    <a:pt x="2244219" y="417217"/>
                    <a:pt x="2230575" y="417217"/>
                  </a:cubicBezTo>
                  <a:lnTo>
                    <a:pt x="51449" y="417217"/>
                  </a:lnTo>
                  <a:cubicBezTo>
                    <a:pt x="37804" y="417217"/>
                    <a:pt x="24717" y="411796"/>
                    <a:pt x="15069" y="402148"/>
                  </a:cubicBezTo>
                  <a:cubicBezTo>
                    <a:pt x="5420" y="392499"/>
                    <a:pt x="0" y="379413"/>
                    <a:pt x="0" y="365768"/>
                  </a:cubicBezTo>
                  <a:lnTo>
                    <a:pt x="0" y="51449"/>
                  </a:lnTo>
                  <a:cubicBezTo>
                    <a:pt x="0" y="37804"/>
                    <a:pt x="5420" y="24717"/>
                    <a:pt x="15069" y="15069"/>
                  </a:cubicBezTo>
                  <a:cubicBezTo>
                    <a:pt x="24717" y="5420"/>
                    <a:pt x="37804" y="0"/>
                    <a:pt x="51449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82023" cy="455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658600" y="3332298"/>
            <a:ext cx="5848800" cy="3251316"/>
          </a:xfrm>
          <a:custGeom>
            <a:avLst/>
            <a:gdLst/>
            <a:ahLst/>
            <a:cxnLst/>
            <a:rect l="l" t="t" r="r" b="b"/>
            <a:pathLst>
              <a:path w="6620637" h="3533765">
                <a:moveTo>
                  <a:pt x="0" y="0"/>
                </a:moveTo>
                <a:lnTo>
                  <a:pt x="6620637" y="0"/>
                </a:lnTo>
                <a:lnTo>
                  <a:pt x="6620637" y="3533765"/>
                </a:lnTo>
                <a:lnTo>
                  <a:pt x="0" y="3533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9128109" y="3648512"/>
            <a:ext cx="71232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 dirty="0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FITNESS 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8270" y="6649791"/>
            <a:ext cx="694674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Alex Alegre &amp; Irene Sifre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 rot="230099">
            <a:off x="7715250" y="1563242"/>
            <a:ext cx="9544050" cy="7695058"/>
            <a:chOff x="0" y="0"/>
            <a:chExt cx="2513659" cy="20266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13659" cy="2026682"/>
            </a:xfrm>
            <a:custGeom>
              <a:avLst/>
              <a:gdLst/>
              <a:ahLst/>
              <a:cxnLst/>
              <a:rect l="l" t="t" r="r" b="b"/>
              <a:pathLst>
                <a:path w="2513659" h="2026682">
                  <a:moveTo>
                    <a:pt x="0" y="0"/>
                  </a:moveTo>
                  <a:lnTo>
                    <a:pt x="2513659" y="0"/>
                  </a:lnTo>
                  <a:lnTo>
                    <a:pt x="2513659" y="2026682"/>
                  </a:lnTo>
                  <a:lnTo>
                    <a:pt x="0" y="2026682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13659" cy="2064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 rot="230099">
            <a:off x="9277085" y="2374725"/>
            <a:ext cx="6004474" cy="418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4"/>
              </a:lnSpc>
            </a:pPr>
            <a:r>
              <a:rPr lang="en-US" sz="94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THANK YOU</a:t>
            </a:r>
          </a:p>
          <a:p>
            <a:pPr algn="ctr">
              <a:lnSpc>
                <a:spcPts val="10924"/>
              </a:lnSpc>
            </a:pPr>
            <a:endParaRPr lang="en-US" sz="9499">
              <a:solidFill>
                <a:srgbClr val="F54553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6844">
            <a:off x="10275137" y="4982057"/>
            <a:ext cx="4010918" cy="4010918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rot="153388">
            <a:off x="10010853" y="683636"/>
            <a:ext cx="5369818" cy="1757395"/>
          </a:xfrm>
          <a:custGeom>
            <a:avLst/>
            <a:gdLst/>
            <a:ahLst/>
            <a:cxnLst/>
            <a:rect l="l" t="t" r="r" b="b"/>
            <a:pathLst>
              <a:path w="5369818" h="1757395">
                <a:moveTo>
                  <a:pt x="0" y="0"/>
                </a:moveTo>
                <a:lnTo>
                  <a:pt x="5369818" y="0"/>
                </a:lnTo>
                <a:lnTo>
                  <a:pt x="5369818" y="1757395"/>
                </a:lnTo>
                <a:lnTo>
                  <a:pt x="0" y="1757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649960">
            <a:off x="1652500" y="1595183"/>
            <a:ext cx="4834581" cy="7096633"/>
          </a:xfrm>
          <a:custGeom>
            <a:avLst/>
            <a:gdLst/>
            <a:ahLst/>
            <a:cxnLst/>
            <a:rect l="l" t="t" r="r" b="b"/>
            <a:pathLst>
              <a:path w="4834581" h="7096633">
                <a:moveTo>
                  <a:pt x="0" y="0"/>
                </a:moveTo>
                <a:lnTo>
                  <a:pt x="4834582" y="0"/>
                </a:lnTo>
                <a:lnTo>
                  <a:pt x="4834582" y="7096634"/>
                </a:lnTo>
                <a:lnTo>
                  <a:pt x="0" y="7096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74903" y="1939592"/>
            <a:ext cx="12338194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99"/>
              </a:lnSpc>
            </a:pPr>
            <a:r>
              <a:rPr lang="en-US" sz="99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INDEX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664242" y="4250859"/>
            <a:ext cx="5635582" cy="1110195"/>
            <a:chOff x="0" y="0"/>
            <a:chExt cx="1844619" cy="3633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861394" y="4382622"/>
            <a:ext cx="5241279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Product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664242" y="5763747"/>
            <a:ext cx="5635582" cy="1110195"/>
            <a:chOff x="0" y="0"/>
            <a:chExt cx="1844619" cy="3633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58545" y="5890252"/>
            <a:ext cx="4846976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Business Objective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664242" y="7273992"/>
            <a:ext cx="5635582" cy="1110195"/>
            <a:chOff x="0" y="0"/>
            <a:chExt cx="1844619" cy="3633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861394" y="7477300"/>
            <a:ext cx="5241279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Cleaning Process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92488" y="4252181"/>
            <a:ext cx="5635582" cy="1110195"/>
            <a:chOff x="0" y="0"/>
            <a:chExt cx="1844619" cy="36338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992488" y="5765068"/>
            <a:ext cx="5635582" cy="1110195"/>
            <a:chOff x="0" y="0"/>
            <a:chExt cx="1844619" cy="3633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92488" y="7275313"/>
            <a:ext cx="5635582" cy="1110195"/>
            <a:chOff x="0" y="0"/>
            <a:chExt cx="1844619" cy="36338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44619" cy="363385"/>
            </a:xfrm>
            <a:custGeom>
              <a:avLst/>
              <a:gdLst/>
              <a:ahLst/>
              <a:cxnLst/>
              <a:rect l="l" t="t" r="r" b="b"/>
              <a:pathLst>
                <a:path w="1844619" h="363385">
                  <a:moveTo>
                    <a:pt x="70062" y="0"/>
                  </a:moveTo>
                  <a:lnTo>
                    <a:pt x="1774558" y="0"/>
                  </a:lnTo>
                  <a:cubicBezTo>
                    <a:pt x="1813252" y="0"/>
                    <a:pt x="1844619" y="31368"/>
                    <a:pt x="1844619" y="70062"/>
                  </a:cubicBezTo>
                  <a:lnTo>
                    <a:pt x="1844619" y="293324"/>
                  </a:lnTo>
                  <a:cubicBezTo>
                    <a:pt x="1844619" y="332018"/>
                    <a:pt x="1813252" y="363385"/>
                    <a:pt x="1774558" y="363385"/>
                  </a:cubicBezTo>
                  <a:lnTo>
                    <a:pt x="70062" y="363385"/>
                  </a:lnTo>
                  <a:cubicBezTo>
                    <a:pt x="31368" y="363385"/>
                    <a:pt x="0" y="332018"/>
                    <a:pt x="0" y="293324"/>
                  </a:cubicBezTo>
                  <a:lnTo>
                    <a:pt x="0" y="70062"/>
                  </a:lnTo>
                  <a:cubicBezTo>
                    <a:pt x="0" y="31368"/>
                    <a:pt x="31368" y="0"/>
                    <a:pt x="7006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844619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386791" y="7411344"/>
            <a:ext cx="484697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Conclusions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86791" y="5901066"/>
            <a:ext cx="484697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insights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89639" y="4382622"/>
            <a:ext cx="5241279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Main challenges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378940" y="5699765"/>
            <a:ext cx="7372428" cy="4110952"/>
            <a:chOff x="0" y="0"/>
            <a:chExt cx="2137363" cy="1191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363" cy="1191819"/>
            </a:xfrm>
            <a:custGeom>
              <a:avLst/>
              <a:gdLst/>
              <a:ahLst/>
              <a:cxnLst/>
              <a:rect l="l" t="t" r="r" b="b"/>
              <a:pathLst>
                <a:path w="2137363" h="1191819">
                  <a:moveTo>
                    <a:pt x="0" y="0"/>
                  </a:moveTo>
                  <a:lnTo>
                    <a:pt x="2137363" y="0"/>
                  </a:lnTo>
                  <a:lnTo>
                    <a:pt x="2137363" y="1191819"/>
                  </a:lnTo>
                  <a:lnTo>
                    <a:pt x="0" y="1191819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37363" cy="1229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23581" y="5201851"/>
            <a:ext cx="4312699" cy="1110195"/>
            <a:chOff x="0" y="0"/>
            <a:chExt cx="1411618" cy="3633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49252" y="5143500"/>
            <a:ext cx="7510048" cy="4669897"/>
            <a:chOff x="0" y="0"/>
            <a:chExt cx="2177261" cy="13538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7261" cy="1353864"/>
            </a:xfrm>
            <a:custGeom>
              <a:avLst/>
              <a:gdLst/>
              <a:ahLst/>
              <a:cxnLst/>
              <a:rect l="l" t="t" r="r" b="b"/>
              <a:pathLst>
                <a:path w="2177261" h="1353864">
                  <a:moveTo>
                    <a:pt x="0" y="0"/>
                  </a:moveTo>
                  <a:lnTo>
                    <a:pt x="2177261" y="0"/>
                  </a:lnTo>
                  <a:lnTo>
                    <a:pt x="2177261" y="1353864"/>
                  </a:lnTo>
                  <a:lnTo>
                    <a:pt x="0" y="1353864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177261" cy="1401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>
                <a:latin typeface="Quicksand" panose="020B0604020202020204" charset="0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App Integration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Heart Rate &amp; Vital Sign Tracking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GPS Tracking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Basic Activity Monitoring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Personalized Reminders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Workout Logging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Quicksand" panose="020B0604020202020204" charset="0"/>
                  <a:ea typeface="Canva Sans"/>
                  <a:cs typeface="Canva Sans"/>
                  <a:sym typeface="Canva Sans"/>
                </a:rPr>
                <a:t>Advanced Health Monitoring</a:t>
              </a:r>
            </a:p>
            <a:p>
              <a:pPr algn="ctr">
                <a:lnSpc>
                  <a:spcPts val="3079"/>
                </a:lnSpc>
              </a:pPr>
              <a:endPara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99724" y="4303886"/>
            <a:ext cx="4312699" cy="1110195"/>
            <a:chOff x="0" y="0"/>
            <a:chExt cx="1411618" cy="3633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642767" y="462037"/>
            <a:ext cx="3886664" cy="1938474"/>
          </a:xfrm>
          <a:custGeom>
            <a:avLst/>
            <a:gdLst/>
            <a:ahLst/>
            <a:cxnLst/>
            <a:rect l="l" t="t" r="r" b="b"/>
            <a:pathLst>
              <a:path w="3886664" h="1938474">
                <a:moveTo>
                  <a:pt x="0" y="0"/>
                </a:moveTo>
                <a:lnTo>
                  <a:pt x="3886665" y="0"/>
                </a:lnTo>
                <a:lnTo>
                  <a:pt x="3886665" y="1938474"/>
                </a:lnTo>
                <a:lnTo>
                  <a:pt x="0" y="1938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>
            <a:off x="13177619" y="-2711933"/>
            <a:ext cx="7406454" cy="7481267"/>
          </a:xfrm>
          <a:custGeom>
            <a:avLst/>
            <a:gdLst/>
            <a:ahLst/>
            <a:cxnLst/>
            <a:rect l="l" t="t" r="r" b="b"/>
            <a:pathLst>
              <a:path w="7406454" h="7481267">
                <a:moveTo>
                  <a:pt x="0" y="0"/>
                </a:moveTo>
                <a:lnTo>
                  <a:pt x="7406454" y="0"/>
                </a:lnTo>
                <a:lnTo>
                  <a:pt x="7406454" y="7481266"/>
                </a:lnTo>
                <a:lnTo>
                  <a:pt x="0" y="7481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6571954" y="1840114"/>
            <a:ext cx="7372428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PRODUCT AND 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3092" y="7060892"/>
            <a:ext cx="6904124" cy="168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Lightweight wearable that tracks heart rate, physical activity, etc.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5326" y="5337881"/>
            <a:ext cx="3709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01469" y="4381500"/>
            <a:ext cx="3709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Features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28700" y="327428"/>
            <a:ext cx="4844868" cy="4816072"/>
          </a:xfrm>
          <a:custGeom>
            <a:avLst/>
            <a:gdLst/>
            <a:ahLst/>
            <a:cxnLst/>
            <a:rect l="l" t="t" r="r" b="b"/>
            <a:pathLst>
              <a:path w="4844868" h="4816072">
                <a:moveTo>
                  <a:pt x="0" y="0"/>
                </a:moveTo>
                <a:lnTo>
                  <a:pt x="4844868" y="0"/>
                </a:lnTo>
                <a:lnTo>
                  <a:pt x="4844868" y="4816072"/>
                </a:lnTo>
                <a:lnTo>
                  <a:pt x="0" y="4816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7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028700" y="5345265"/>
            <a:ext cx="7116730" cy="3913035"/>
            <a:chOff x="0" y="0"/>
            <a:chExt cx="2063233" cy="1134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3233" cy="1134440"/>
            </a:xfrm>
            <a:custGeom>
              <a:avLst/>
              <a:gdLst/>
              <a:ahLst/>
              <a:cxnLst/>
              <a:rect l="l" t="t" r="r" b="b"/>
              <a:pathLst>
                <a:path w="2063233" h="1134440">
                  <a:moveTo>
                    <a:pt x="0" y="0"/>
                  </a:moveTo>
                  <a:lnTo>
                    <a:pt x="2063233" y="0"/>
                  </a:lnTo>
                  <a:lnTo>
                    <a:pt x="2063233" y="1134440"/>
                  </a:lnTo>
                  <a:lnTo>
                    <a:pt x="0" y="1134440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3233" cy="1172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58564" y="4686453"/>
            <a:ext cx="4312699" cy="1110195"/>
            <a:chOff x="0" y="0"/>
            <a:chExt cx="1411618" cy="3633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86872" y="1815740"/>
            <a:ext cx="7372428" cy="3327760"/>
            <a:chOff x="0" y="0"/>
            <a:chExt cx="2137363" cy="9647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964761"/>
            </a:xfrm>
            <a:custGeom>
              <a:avLst/>
              <a:gdLst/>
              <a:ahLst/>
              <a:cxnLst/>
              <a:rect l="l" t="t" r="r" b="b"/>
              <a:pathLst>
                <a:path w="2137363" h="964761">
                  <a:moveTo>
                    <a:pt x="0" y="0"/>
                  </a:moveTo>
                  <a:lnTo>
                    <a:pt x="2137363" y="0"/>
                  </a:lnTo>
                  <a:lnTo>
                    <a:pt x="2137363" y="964761"/>
                  </a:lnTo>
                  <a:lnTo>
                    <a:pt x="0" y="964761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137363" cy="1031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Our mission is to encourage individuals to lead healthier lives through innovative technology.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16736" y="1090281"/>
            <a:ext cx="4312699" cy="1110195"/>
            <a:chOff x="0" y="0"/>
            <a:chExt cx="1411618" cy="3633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66364">
            <a:off x="10991687" y="5335965"/>
            <a:ext cx="5162798" cy="4898205"/>
          </a:xfrm>
          <a:custGeom>
            <a:avLst/>
            <a:gdLst/>
            <a:ahLst/>
            <a:cxnLst/>
            <a:rect l="l" t="t" r="r" b="b"/>
            <a:pathLst>
              <a:path w="5162798" h="4898205">
                <a:moveTo>
                  <a:pt x="0" y="0"/>
                </a:moveTo>
                <a:lnTo>
                  <a:pt x="5162798" y="0"/>
                </a:lnTo>
                <a:lnTo>
                  <a:pt x="5162798" y="4898204"/>
                </a:lnTo>
                <a:lnTo>
                  <a:pt x="0" y="4898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1583312" y="6137482"/>
            <a:ext cx="627368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 goal is to identify the best potential market in Europe to sell the fitness ring.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5940" y="1740628"/>
            <a:ext cx="7517949" cy="192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5"/>
              </a:lnSpc>
            </a:pPr>
            <a:r>
              <a:rPr lang="en-US" sz="7138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BUSINESS OBJECTIVE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81487" y="4915053"/>
            <a:ext cx="3877331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Market Research</a:t>
            </a:r>
          </a:p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endParaRPr lang="en-US" sz="35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634421" y="1271231"/>
            <a:ext cx="3877331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Mission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Freeform 3"/>
          <p:cNvSpPr/>
          <p:nvPr/>
        </p:nvSpPr>
        <p:spPr>
          <a:xfrm>
            <a:off x="12350147" y="4868261"/>
            <a:ext cx="4937300" cy="4174707"/>
          </a:xfrm>
          <a:custGeom>
            <a:avLst/>
            <a:gdLst/>
            <a:ahLst/>
            <a:cxnLst/>
            <a:rect l="l" t="t" r="r" b="b"/>
            <a:pathLst>
              <a:path w="4937300" h="4174707">
                <a:moveTo>
                  <a:pt x="0" y="0"/>
                </a:moveTo>
                <a:lnTo>
                  <a:pt x="4937299" y="0"/>
                </a:lnTo>
                <a:lnTo>
                  <a:pt x="4937299" y="4174707"/>
                </a:lnTo>
                <a:lnTo>
                  <a:pt x="0" y="4174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3463800" y="3860897"/>
            <a:ext cx="3709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Dataset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73215" y="3568230"/>
            <a:ext cx="10730506" cy="5690070"/>
            <a:chOff x="0" y="0"/>
            <a:chExt cx="3110913" cy="16496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10913" cy="1649625"/>
            </a:xfrm>
            <a:custGeom>
              <a:avLst/>
              <a:gdLst/>
              <a:ahLst/>
              <a:cxnLst/>
              <a:rect l="l" t="t" r="r" b="b"/>
              <a:pathLst>
                <a:path w="3110913" h="1649625">
                  <a:moveTo>
                    <a:pt x="0" y="0"/>
                  </a:moveTo>
                  <a:lnTo>
                    <a:pt x="3110913" y="0"/>
                  </a:lnTo>
                  <a:lnTo>
                    <a:pt x="3110913" y="1649625"/>
                  </a:lnTo>
                  <a:lnTo>
                    <a:pt x="0" y="1649625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110913" cy="1706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359"/>
                </a:lnSpc>
              </a:pP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Heart Attack Prediction &amp; GDP per country dataset</a:t>
              </a:r>
            </a:p>
            <a:p>
              <a:pPr algn="just">
                <a:lnSpc>
                  <a:spcPts val="3359"/>
                </a:lnSpc>
              </a:pP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 STEPS:</a:t>
              </a:r>
            </a:p>
            <a:p>
              <a:pPr algn="just">
                <a:lnSpc>
                  <a:spcPts val="3359"/>
                </a:lnSpc>
              </a:pPr>
              <a:endParaRPr lang="en-US" sz="2800" dirty="0">
                <a:solidFill>
                  <a:srgbClr val="000000"/>
                </a:solidFill>
                <a:latin typeface="Quicksand"/>
                <a:sym typeface="Quicksand Bold"/>
              </a:endParaRPr>
            </a:p>
            <a:p>
              <a:pPr marL="518157" lvl="1" indent="-259078" algn="just">
                <a:lnSpc>
                  <a:spcPts val="335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Loading Data: CSV files were loaded into pandas </a:t>
              </a:r>
              <a:r>
                <a:rPr lang="en-US" sz="2800" dirty="0" err="1">
                  <a:solidFill>
                    <a:srgbClr val="000000"/>
                  </a:solidFill>
                  <a:latin typeface="Quicksand"/>
                  <a:sym typeface="Quicksand Bold"/>
                </a:rPr>
                <a:t>DataFrames</a:t>
              </a: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.</a:t>
              </a:r>
            </a:p>
            <a:p>
              <a:pPr marL="518157" lvl="1" indent="-259078" algn="just">
                <a:lnSpc>
                  <a:spcPts val="335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Data Type Conversion: Ensured that columns had the correct data types, converting numerical columns to floats.</a:t>
              </a:r>
            </a:p>
            <a:p>
              <a:pPr marL="518157" lvl="1" indent="-259078" algn="just">
                <a:lnSpc>
                  <a:spcPts val="335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Removing Duplicates: No duplicates nor null values were found.</a:t>
              </a:r>
            </a:p>
            <a:p>
              <a:pPr marL="518157" lvl="1" indent="-259078" algn="just">
                <a:lnSpc>
                  <a:spcPts val="335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Quicksand"/>
                  <a:sym typeface="Quicksand Bold"/>
                </a:rPr>
                <a:t>Filtering Data: Filtered the dataset to include only relevant rows, focusing on European countries.</a:t>
              </a:r>
            </a:p>
            <a:p>
              <a:pPr algn="ctr">
                <a:lnSpc>
                  <a:spcPts val="3079"/>
                </a:lnSpc>
              </a:pPr>
              <a:endParaRPr lang="en-US" sz="2399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810580" y="718409"/>
            <a:ext cx="6476866" cy="2849821"/>
          </a:xfrm>
          <a:custGeom>
            <a:avLst/>
            <a:gdLst/>
            <a:ahLst/>
            <a:cxnLst/>
            <a:rect l="l" t="t" r="r" b="b"/>
            <a:pathLst>
              <a:path w="6476866" h="2849821">
                <a:moveTo>
                  <a:pt x="0" y="0"/>
                </a:moveTo>
                <a:lnTo>
                  <a:pt x="6476866" y="0"/>
                </a:lnTo>
                <a:lnTo>
                  <a:pt x="6476866" y="2849821"/>
                </a:lnTo>
                <a:lnTo>
                  <a:pt x="0" y="284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2960264" y="1114425"/>
            <a:ext cx="6569518" cy="167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9"/>
              </a:lnSpc>
            </a:pPr>
            <a:r>
              <a:rPr lang="en-US" sz="6237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DATA CLEANING PROCESS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121356" y="4157872"/>
            <a:ext cx="7372428" cy="4385130"/>
            <a:chOff x="0" y="0"/>
            <a:chExt cx="2137363" cy="12713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363" cy="1271306"/>
            </a:xfrm>
            <a:custGeom>
              <a:avLst/>
              <a:gdLst/>
              <a:ahLst/>
              <a:cxnLst/>
              <a:rect l="l" t="t" r="r" b="b"/>
              <a:pathLst>
                <a:path w="2137363" h="1271306">
                  <a:moveTo>
                    <a:pt x="0" y="0"/>
                  </a:moveTo>
                  <a:lnTo>
                    <a:pt x="2137363" y="0"/>
                  </a:lnTo>
                  <a:lnTo>
                    <a:pt x="2137363" y="1271306"/>
                  </a:lnTo>
                  <a:lnTo>
                    <a:pt x="0" y="1271306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37363" cy="1328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We encountered issues loading data from GitHub into Python because we used the standard URL instead of the raw file link.</a:t>
              </a:r>
            </a:p>
            <a:p>
              <a:pPr algn="ctr">
                <a:lnSpc>
                  <a:spcPts val="6019"/>
                </a:lnSpc>
              </a:pPr>
              <a:r>
                <a:rPr lang="en-US" sz="4299" b="1" dirty="0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/raw/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07511" y="3602775"/>
            <a:ext cx="4312699" cy="1110195"/>
            <a:chOff x="0" y="0"/>
            <a:chExt cx="1411618" cy="3633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62111" y="1583797"/>
            <a:ext cx="7097189" cy="3308465"/>
            <a:chOff x="0" y="0"/>
            <a:chExt cx="2057568" cy="9591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7567" cy="959167"/>
            </a:xfrm>
            <a:custGeom>
              <a:avLst/>
              <a:gdLst/>
              <a:ahLst/>
              <a:cxnLst/>
              <a:rect l="l" t="t" r="r" b="b"/>
              <a:pathLst>
                <a:path w="2057567" h="959167">
                  <a:moveTo>
                    <a:pt x="0" y="0"/>
                  </a:moveTo>
                  <a:lnTo>
                    <a:pt x="2057567" y="0"/>
                  </a:lnTo>
                  <a:lnTo>
                    <a:pt x="2057567" y="959167"/>
                  </a:lnTo>
                  <a:lnTo>
                    <a:pt x="0" y="959167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057568" cy="1025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World Bank and OECD were explored to obtain additional data related to GDP.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World Bank API was selected.</a:t>
              </a:r>
            </a:p>
            <a:p>
              <a:pPr algn="ctr">
                <a:lnSpc>
                  <a:spcPts val="3919"/>
                </a:lnSpc>
              </a:pPr>
              <a:endPara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16736" y="1028700"/>
            <a:ext cx="4312699" cy="1110195"/>
            <a:chOff x="0" y="0"/>
            <a:chExt cx="1411618" cy="3633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1618" cy="363385"/>
            </a:xfrm>
            <a:custGeom>
              <a:avLst/>
              <a:gdLst/>
              <a:ahLst/>
              <a:cxnLst/>
              <a:rect l="l" t="t" r="r" b="b"/>
              <a:pathLst>
                <a:path w="1411618" h="363385">
                  <a:moveTo>
                    <a:pt x="91552" y="0"/>
                  </a:moveTo>
                  <a:lnTo>
                    <a:pt x="1320065" y="0"/>
                  </a:lnTo>
                  <a:cubicBezTo>
                    <a:pt x="1344347" y="0"/>
                    <a:pt x="1367633" y="9646"/>
                    <a:pt x="1384803" y="26815"/>
                  </a:cubicBezTo>
                  <a:cubicBezTo>
                    <a:pt x="1401972" y="43984"/>
                    <a:pt x="1411618" y="67271"/>
                    <a:pt x="1411618" y="91552"/>
                  </a:cubicBezTo>
                  <a:lnTo>
                    <a:pt x="1411618" y="271833"/>
                  </a:lnTo>
                  <a:cubicBezTo>
                    <a:pt x="1411618" y="322396"/>
                    <a:pt x="1370628" y="363385"/>
                    <a:pt x="1320065" y="363385"/>
                  </a:cubicBezTo>
                  <a:lnTo>
                    <a:pt x="91552" y="363385"/>
                  </a:lnTo>
                  <a:cubicBezTo>
                    <a:pt x="40989" y="363385"/>
                    <a:pt x="0" y="322396"/>
                    <a:pt x="0" y="271833"/>
                  </a:cubicBezTo>
                  <a:lnTo>
                    <a:pt x="0" y="91552"/>
                  </a:lnTo>
                  <a:cubicBezTo>
                    <a:pt x="0" y="40989"/>
                    <a:pt x="40989" y="0"/>
                    <a:pt x="91552" y="0"/>
                  </a:cubicBezTo>
                  <a:close/>
                </a:path>
              </a:pathLst>
            </a:custGeom>
            <a:solidFill>
              <a:srgbClr val="59A8E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11618" cy="4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710706" y="5779770"/>
            <a:ext cx="4231157" cy="4114800"/>
          </a:xfrm>
          <a:custGeom>
            <a:avLst/>
            <a:gdLst/>
            <a:ahLst/>
            <a:cxnLst/>
            <a:rect l="l" t="t" r="r" b="b"/>
            <a:pathLst>
              <a:path w="4231157" h="4114800">
                <a:moveTo>
                  <a:pt x="0" y="0"/>
                </a:moveTo>
                <a:lnTo>
                  <a:pt x="4231156" y="0"/>
                </a:lnTo>
                <a:lnTo>
                  <a:pt x="42311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>
            <a:off x="8926931" y="5776915"/>
            <a:ext cx="4646155" cy="4117655"/>
          </a:xfrm>
          <a:custGeom>
            <a:avLst/>
            <a:gdLst/>
            <a:ahLst/>
            <a:cxnLst/>
            <a:rect l="l" t="t" r="r" b="b"/>
            <a:pathLst>
              <a:path w="4646155" h="4117655">
                <a:moveTo>
                  <a:pt x="0" y="0"/>
                </a:moveTo>
                <a:lnTo>
                  <a:pt x="4646155" y="0"/>
                </a:lnTo>
                <a:lnTo>
                  <a:pt x="4646155" y="4117655"/>
                </a:lnTo>
                <a:lnTo>
                  <a:pt x="0" y="4117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1033938" y="1123950"/>
            <a:ext cx="7372428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MAIN CHALLENGES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4929" y="3804285"/>
            <a:ext cx="4225282" cy="133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Loading</a:t>
            </a:r>
          </a:p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endParaRPr lang="en-US" sz="39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718482" y="1164697"/>
            <a:ext cx="370920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APIs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9677911" y="806465"/>
            <a:ext cx="8163741" cy="2074705"/>
            <a:chOff x="0" y="0"/>
            <a:chExt cx="2366775" cy="6014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6775" cy="601484"/>
            </a:xfrm>
            <a:custGeom>
              <a:avLst/>
              <a:gdLst/>
              <a:ahLst/>
              <a:cxnLst/>
              <a:rect l="l" t="t" r="r" b="b"/>
              <a:pathLst>
                <a:path w="2366775" h="601484">
                  <a:moveTo>
                    <a:pt x="0" y="0"/>
                  </a:moveTo>
                  <a:lnTo>
                    <a:pt x="2366775" y="0"/>
                  </a:lnTo>
                  <a:lnTo>
                    <a:pt x="2366775" y="601484"/>
                  </a:lnTo>
                  <a:lnTo>
                    <a:pt x="0" y="601484"/>
                  </a:lnTo>
                  <a:close/>
                </a:path>
              </a:pathLst>
            </a:custGeom>
            <a:solidFill>
              <a:srgbClr val="FEC6B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6775" cy="65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Germany is the country with least sedentary hours and moderate obesity rates.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69172" y="2881170"/>
            <a:ext cx="8464911" cy="6140420"/>
          </a:xfrm>
          <a:custGeom>
            <a:avLst/>
            <a:gdLst/>
            <a:ahLst/>
            <a:cxnLst/>
            <a:rect l="l" t="t" r="r" b="b"/>
            <a:pathLst>
              <a:path w="8464911" h="6140420">
                <a:moveTo>
                  <a:pt x="0" y="0"/>
                </a:moveTo>
                <a:lnTo>
                  <a:pt x="8464911" y="0"/>
                </a:lnTo>
                <a:lnTo>
                  <a:pt x="8464911" y="6140419"/>
                </a:lnTo>
                <a:lnTo>
                  <a:pt x="0" y="6140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669172" y="901715"/>
            <a:ext cx="737242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 KEY INSIGHTS</a:t>
            </a:r>
          </a:p>
        </p:txBody>
      </p:sp>
      <p:sp>
        <p:nvSpPr>
          <p:cNvPr id="8" name="Freeform 8"/>
          <p:cNvSpPr/>
          <p:nvPr/>
        </p:nvSpPr>
        <p:spPr>
          <a:xfrm>
            <a:off x="9357064" y="3973259"/>
            <a:ext cx="8484588" cy="5048330"/>
          </a:xfrm>
          <a:custGeom>
            <a:avLst/>
            <a:gdLst/>
            <a:ahLst/>
            <a:cxnLst/>
            <a:rect l="l" t="t" r="r" b="b"/>
            <a:pathLst>
              <a:path w="8484588" h="5048330">
                <a:moveTo>
                  <a:pt x="0" y="0"/>
                </a:moveTo>
                <a:lnTo>
                  <a:pt x="8484588" y="0"/>
                </a:lnTo>
                <a:lnTo>
                  <a:pt x="8484588" y="5048330"/>
                </a:lnTo>
                <a:lnTo>
                  <a:pt x="0" y="504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692754" y="2935565"/>
            <a:ext cx="8451246" cy="5598951"/>
          </a:xfrm>
          <a:custGeom>
            <a:avLst/>
            <a:gdLst/>
            <a:ahLst/>
            <a:cxnLst/>
            <a:rect l="l" t="t" r="r" b="b"/>
            <a:pathLst>
              <a:path w="8451246" h="5598951">
                <a:moveTo>
                  <a:pt x="0" y="0"/>
                </a:moveTo>
                <a:lnTo>
                  <a:pt x="8451246" y="0"/>
                </a:lnTo>
                <a:lnTo>
                  <a:pt x="8451246" y="5598951"/>
                </a:lnTo>
                <a:lnTo>
                  <a:pt x="0" y="5598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9794952" y="2619341"/>
            <a:ext cx="7825933" cy="6231400"/>
          </a:xfrm>
          <a:custGeom>
            <a:avLst/>
            <a:gdLst/>
            <a:ahLst/>
            <a:cxnLst/>
            <a:rect l="l" t="t" r="r" b="b"/>
            <a:pathLst>
              <a:path w="7825933" h="6231400">
                <a:moveTo>
                  <a:pt x="0" y="0"/>
                </a:moveTo>
                <a:lnTo>
                  <a:pt x="7825934" y="0"/>
                </a:lnTo>
                <a:lnTo>
                  <a:pt x="7825934" y="6231399"/>
                </a:lnTo>
                <a:lnTo>
                  <a:pt x="0" y="623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033938" y="1123950"/>
            <a:ext cx="737242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KEY INSIGHTS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419169" y="640842"/>
            <a:ext cx="6840131" cy="1832990"/>
            <a:chOff x="0" y="0"/>
            <a:chExt cx="1983043" cy="531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3043" cy="531408"/>
            </a:xfrm>
            <a:custGeom>
              <a:avLst/>
              <a:gdLst/>
              <a:ahLst/>
              <a:cxnLst/>
              <a:rect l="l" t="t" r="r" b="b"/>
              <a:pathLst>
                <a:path w="1983043" h="531408">
                  <a:moveTo>
                    <a:pt x="0" y="0"/>
                  </a:moveTo>
                  <a:lnTo>
                    <a:pt x="1983043" y="0"/>
                  </a:lnTo>
                  <a:lnTo>
                    <a:pt x="1983043" y="531408"/>
                  </a:lnTo>
                  <a:lnTo>
                    <a:pt x="0" y="531408"/>
                  </a:lnTo>
                  <a:close/>
                </a:path>
              </a:pathLst>
            </a:custGeom>
            <a:solidFill>
              <a:srgbClr val="FEC6B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983043" cy="58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Germany is the countrie with highest GDP. Population pyramid from database.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 rot="-271956">
            <a:off x="1592863" y="1642264"/>
            <a:ext cx="8504919" cy="7053767"/>
            <a:chOff x="0" y="0"/>
            <a:chExt cx="2301415" cy="20607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1415" cy="2060781"/>
            </a:xfrm>
            <a:custGeom>
              <a:avLst/>
              <a:gdLst/>
              <a:ahLst/>
              <a:cxnLst/>
              <a:rect l="l" t="t" r="r" b="b"/>
              <a:pathLst>
                <a:path w="2301415" h="2060781">
                  <a:moveTo>
                    <a:pt x="0" y="0"/>
                  </a:moveTo>
                  <a:lnTo>
                    <a:pt x="2301415" y="0"/>
                  </a:lnTo>
                  <a:lnTo>
                    <a:pt x="2301415" y="2060781"/>
                  </a:lnTo>
                  <a:lnTo>
                    <a:pt x="0" y="2060781"/>
                  </a:lnTo>
                  <a:close/>
                </a:path>
              </a:pathLst>
            </a:custGeom>
            <a:solidFill>
              <a:srgbClr val="C3EC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1415" cy="209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71956">
            <a:off x="3184460" y="1198373"/>
            <a:ext cx="4333353" cy="992732"/>
          </a:xfrm>
          <a:custGeom>
            <a:avLst/>
            <a:gdLst/>
            <a:ahLst/>
            <a:cxnLst/>
            <a:rect l="l" t="t" r="r" b="b"/>
            <a:pathLst>
              <a:path w="4333353" h="992732">
                <a:moveTo>
                  <a:pt x="0" y="0"/>
                </a:moveTo>
                <a:lnTo>
                  <a:pt x="4333353" y="0"/>
                </a:lnTo>
                <a:lnTo>
                  <a:pt x="4333353" y="992731"/>
                </a:lnTo>
                <a:lnTo>
                  <a:pt x="0" y="99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3770380" y="2585550"/>
            <a:ext cx="2479279" cy="3531710"/>
          </a:xfrm>
          <a:custGeom>
            <a:avLst/>
            <a:gdLst/>
            <a:ahLst/>
            <a:cxnLst/>
            <a:rect l="l" t="t" r="r" b="b"/>
            <a:pathLst>
              <a:path w="2479279" h="3531710">
                <a:moveTo>
                  <a:pt x="0" y="0"/>
                </a:moveTo>
                <a:lnTo>
                  <a:pt x="2479279" y="0"/>
                </a:lnTo>
                <a:lnTo>
                  <a:pt x="2479279" y="3531709"/>
                </a:lnTo>
                <a:lnTo>
                  <a:pt x="0" y="35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555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0892412" y="3807986"/>
            <a:ext cx="3380279" cy="5669230"/>
          </a:xfrm>
          <a:custGeom>
            <a:avLst/>
            <a:gdLst/>
            <a:ahLst/>
            <a:cxnLst/>
            <a:rect l="l" t="t" r="r" b="b"/>
            <a:pathLst>
              <a:path w="3380279" h="5669230">
                <a:moveTo>
                  <a:pt x="0" y="0"/>
                </a:moveTo>
                <a:lnTo>
                  <a:pt x="3380278" y="0"/>
                </a:lnTo>
                <a:lnTo>
                  <a:pt x="3380278" y="5669230"/>
                </a:lnTo>
                <a:lnTo>
                  <a:pt x="0" y="5669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5230034" y="8348944"/>
            <a:ext cx="3043870" cy="1818712"/>
          </a:xfrm>
          <a:custGeom>
            <a:avLst/>
            <a:gdLst/>
            <a:ahLst/>
            <a:cxnLst/>
            <a:rect l="l" t="t" r="r" b="b"/>
            <a:pathLst>
              <a:path w="3043870" h="1818712">
                <a:moveTo>
                  <a:pt x="0" y="0"/>
                </a:moveTo>
                <a:lnTo>
                  <a:pt x="3043870" y="0"/>
                </a:lnTo>
                <a:lnTo>
                  <a:pt x="3043870" y="1818712"/>
                </a:lnTo>
                <a:lnTo>
                  <a:pt x="0" y="1818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 rot="-271956">
            <a:off x="2425029" y="3619606"/>
            <a:ext cx="7610431" cy="431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Germany is the best fit for Fitness R.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Least sedentary (Active)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Moderate obesity rates 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Segments per ages.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Fremium strategy for different age cohorts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TextBox 11"/>
          <p:cNvSpPr txBox="1"/>
          <p:nvPr/>
        </p:nvSpPr>
        <p:spPr>
          <a:xfrm rot="-271956">
            <a:off x="2874904" y="2492548"/>
            <a:ext cx="6236542" cy="107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7220">
                <a:solidFill>
                  <a:srgbClr val="F54553"/>
                </a:solidFill>
                <a:latin typeface="Genty Sans"/>
                <a:ea typeface="Genty Sans"/>
                <a:cs typeface="Genty Sans"/>
                <a:sym typeface="Genty Sans"/>
              </a:rPr>
              <a:t>CONCLUSIONS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277</Words>
  <Application>Microsoft Office PowerPoint</Application>
  <PresentationFormat>Personalizado</PresentationFormat>
  <Paragraphs>53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Quicksand Bold</vt:lpstr>
      <vt:lpstr>Genty Sans</vt:lpstr>
      <vt:lpstr>Quicksand</vt:lpstr>
      <vt:lpstr>Canva Sans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ring</dc:title>
  <cp:lastModifiedBy>Irene Sifre Almiñana</cp:lastModifiedBy>
  <cp:revision>2</cp:revision>
  <dcterms:created xsi:type="dcterms:W3CDTF">2006-08-16T00:00:00Z</dcterms:created>
  <dcterms:modified xsi:type="dcterms:W3CDTF">2024-09-12T10:32:10Z</dcterms:modified>
  <dc:identifier>DAGQRt175XM</dc:identifier>
</cp:coreProperties>
</file>